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83" r:id="rId4"/>
    <p:sldId id="284" r:id="rId5"/>
    <p:sldId id="286" r:id="rId6"/>
    <p:sldId id="288" r:id="rId7"/>
    <p:sldId id="259" r:id="rId8"/>
    <p:sldId id="274" r:id="rId9"/>
    <p:sldId id="277" r:id="rId10"/>
    <p:sldId id="278" r:id="rId11"/>
    <p:sldId id="272" r:id="rId12"/>
    <p:sldId id="270" r:id="rId13"/>
    <p:sldId id="269" r:id="rId14"/>
    <p:sldId id="280" r:id="rId15"/>
    <p:sldId id="281" r:id="rId16"/>
    <p:sldId id="275" r:id="rId17"/>
    <p:sldId id="276" r:id="rId18"/>
    <p:sldId id="261" r:id="rId19"/>
    <p:sldId id="266" r:id="rId20"/>
    <p:sldId id="285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ster" id="{459D8674-5A89-354E-BA96-ED3D3BBB984B}">
          <p14:sldIdLst>
            <p14:sldId id="256"/>
          </p14:sldIdLst>
        </p14:section>
        <p14:section name="Intro" id="{FDFCD17A-6F17-DD48-A6D5-547E031327FE}">
          <p14:sldIdLst>
            <p14:sldId id="282"/>
            <p14:sldId id="283"/>
            <p14:sldId id="284"/>
          </p14:sldIdLst>
        </p14:section>
        <p14:section name="Related" id="{C8003B9A-D554-A14B-BF5A-08C8B2F39D2B}">
          <p14:sldIdLst>
            <p14:sldId id="286"/>
            <p14:sldId id="288"/>
          </p14:sldIdLst>
        </p14:section>
        <p14:section name="Cueco" id="{6C7E313B-3CF1-364E-991F-DB47C58074D8}">
          <p14:sldIdLst>
            <p14:sldId id="259"/>
            <p14:sldId id="274"/>
            <p14:sldId id="277"/>
            <p14:sldId id="278"/>
            <p14:sldId id="272"/>
            <p14:sldId id="270"/>
          </p14:sldIdLst>
        </p14:section>
        <p14:section name="Advantages" id="{2750F6FB-530B-7E4C-BE61-7EB496424F72}">
          <p14:sldIdLst>
            <p14:sldId id="269"/>
            <p14:sldId id="280"/>
            <p14:sldId id="281"/>
          </p14:sldIdLst>
        </p14:section>
        <p14:section name="Linear Evaluation" id="{3D773925-4350-074E-A369-CFB9433FE8FE}">
          <p14:sldIdLst>
            <p14:sldId id="275"/>
            <p14:sldId id="276"/>
          </p14:sldIdLst>
        </p14:section>
        <p14:section name="Unsupervised Classification" id="{1D3E4AE8-F7C8-974A-9C65-6CDBD4BF598B}">
          <p14:sldIdLst>
            <p14:sldId id="261"/>
          </p14:sldIdLst>
        </p14:section>
        <p14:section name="Ablations" id="{7DED7B86-09E9-244D-A70C-8F4F563BE660}">
          <p14:sldIdLst>
            <p14:sldId id="266"/>
            <p14:sldId id="285"/>
          </p14:sldIdLst>
        </p14:section>
        <p14:section name="End" id="{DE65E7CE-B99D-0F42-BC82-F85B27AAA60D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4"/>
    <p:restoredTop sz="94712"/>
  </p:normalViewPr>
  <p:slideViewPr>
    <p:cSldViewPr snapToGrid="0">
      <p:cViewPr varScale="1">
        <p:scale>
          <a:sx n="115" d="100"/>
          <a:sy n="115" d="100"/>
        </p:scale>
        <p:origin x="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6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CE7CC-ECF5-B74D-8415-D3B4FBC49564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71181-0D1C-2C45-BF9D-26C131619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2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6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5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6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71181-0D1C-2C45-BF9D-26C131619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CCD8-5D22-2A71-B4CD-E4BA6F819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EC3B5-B40A-E6B3-7B4A-8E8942887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CE746-D753-6F26-6F81-FA870623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5F48A-F605-B1D4-EC5A-55DF21B0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6AFC7-A860-B411-9E64-BE4EA0AE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6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326C-5477-D1E4-FDE2-408D0FF3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15DEE-436A-7951-5826-0AF08E7EE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FE1D0-C0EA-1858-2190-0BA8A5EEF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E3D7A-0E29-7B5A-C95B-B47DE044B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D6F1E-FBB2-42CD-5167-7E2CD70A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2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67337A-30A4-4A56-267F-CE0BBA24A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DE024-9402-EE63-950B-B5B84178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C3ED-28CB-F3E9-233C-96B71923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45BC-D4B4-FCA0-9371-3CCBCA96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D7DB7-FC00-69F1-E39B-43C30EFA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3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0C6C-4B55-445A-CFB2-186BBF1D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2888-9989-A8F2-F96D-CFD421D5E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08B52-4F1E-8259-F42F-B9D842C6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49805-76CF-C5AB-B793-1A0E91BC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998B-F338-2CC7-22B1-BE529770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7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212A-0C94-822E-D118-54DD838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9A1BF-7E42-6E87-D33B-B75A8D68C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D5DBA-4933-B04D-FCED-07CC179B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8284-BB73-341C-B6E3-B4C0494C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CF30E-D1F5-DEE9-5701-CAFD256C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F15A-F2A0-0A30-470A-9CE4D5C0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749EA-C685-BBD1-D402-636663379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E9EDC-33CB-6EAA-9D62-62424FA4F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EAA44-E1EA-1581-F9B6-10CBC62A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1F1B6-E7AE-9E2C-DBEE-ED9662CD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1D379-1D4C-3685-5874-A6BA4882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7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592D-092E-69B7-2C23-5DDCD89C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867AB-2F4E-266D-BAD9-DB8D8A44D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854DD-7A83-4FDF-722A-ADEE96481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172E7-B7C0-4FA7-D72E-2E1D55CA2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E3761-C1B1-9B00-5633-C576C8FE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AA4C5-6740-EB46-F411-1DB303F20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BB18E-E309-C968-2845-5B62E95F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24194-9C48-01BD-654A-6BD0A2CC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900E-EA27-D607-7E35-39E04606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B5613-D5FE-009C-BDF2-AD1C315F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55C25-88AF-CF41-A06C-89A883FD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5E59E-9D12-B8DF-F610-6FF3779A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1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CA1F1-A7B9-2835-B650-7AA12AB9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18D4A-086C-A790-BD64-140DD352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6B52-931C-1261-0B68-6E244AA4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8C25-4852-0D22-B2D8-117033DD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6BE07-5B63-9FCE-AC9E-35709DA1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EBE4D-2841-2686-56FB-76C234540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D4312-63BD-3DC6-9433-E893DF92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58A52-FF3B-92A0-CA81-E849A48B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66F8F-7EEB-E7FE-C696-93EEC1D4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06F3-5447-50CA-66B5-2C8873AA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E4B4-EFE3-231C-D7C2-EDADB71FC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C027E-10BE-BCC3-AEB5-9952696EB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7997F-9AE8-C4E8-9607-29CF5ACB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AAAD4-BF34-3B60-69AC-455A04A2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7D667-9837-48A6-42FF-A050D973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3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FC592A-EEBC-3C5B-8582-4FE04E6D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04B1A-3A13-C378-A8E2-908C61956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A4B7-1CC2-66F1-59FE-B25850B38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80DF0-C390-0748-BFC6-BA6B1E94BC2F}" type="datetimeFigureOut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FDBE0-F5BB-9B99-F9A6-99A4E180A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75E5B-EB11-FD14-DCCA-98040A592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7F3A2-1420-1646-B1F8-B97793A7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mailto:nikos@imperial.ac.uk" TargetMode="Externa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hyperlink" Target="mailto:t.stathaki@imperial.ac.uk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.stathaki@imperial.ac.uk" TargetMode="External"/><Relationship Id="rId2" Type="http://schemas.openxmlformats.org/officeDocument/2006/relationships/hyperlink" Target="mailto:nikos@imperial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hyperlink" Target="https://giakoumoglou.com/src/cueco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11.05722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arxiv.org/abs/2002.0570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7.06167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image" Target="../media/image3.em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11.05722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arxiv.org/abs/2002.0570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7.06167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image" Target="../media/image3.emf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A9C8-DA88-1E60-D3CE-50FE872B0B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ptos" panose="020B0004020202020204" pitchFamily="34" charset="0"/>
              </a:rPr>
              <a:t>Cluster Contrast 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for Unsupervised Visual Representation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44337-6579-48A7-269C-AC6B3B7E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9988"/>
            <a:ext cx="9144000" cy="131781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Nikolaos Giakoumoglou </a:t>
            </a:r>
            <a:r>
              <a:rPr lang="en-US" i="1" dirty="0">
                <a:latin typeface="Aptos" panose="020B0004020202020204" pitchFamily="34" charset="0"/>
                <a:hlinkClick r:id="rId3"/>
              </a:rPr>
              <a:t>nikos@imperial.ac.uk</a:t>
            </a:r>
            <a:endParaRPr lang="en-US" i="1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Tania Stathaki </a:t>
            </a:r>
            <a:r>
              <a:rPr lang="en-US" i="1" dirty="0">
                <a:latin typeface="Aptos" panose="020B0004020202020204" pitchFamily="34" charset="0"/>
                <a:hlinkClick r:id="rId4"/>
              </a:rPr>
              <a:t>t.stathaki@imperial.ac.uk</a:t>
            </a:r>
            <a:endParaRPr lang="en-US" i="1" dirty="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55ED8-1950-CB8A-EE24-CACD6DA5F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79" y="5195637"/>
            <a:ext cx="1080000" cy="1080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ABFEC-6E28-C682-90D1-955091E9625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79823" y="5226719"/>
            <a:ext cx="1080000" cy="108000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908B86-89AB-BC31-395D-B1FCB8DCE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71" y="230188"/>
            <a:ext cx="3345873" cy="662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42F80-DC1F-E5C7-69E5-84B1811D85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879" b="13175"/>
          <a:stretch/>
        </p:blipFill>
        <p:spPr>
          <a:xfrm>
            <a:off x="10471290" y="230188"/>
            <a:ext cx="1204722" cy="1153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056B1-9E3D-F2BC-0EA8-24CE7787C1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65C51-8938-43FE-8F59-F5423A21606B}"/>
              </a:ext>
            </a:extLst>
          </p:cNvPr>
          <p:cNvSpPr txBox="1"/>
          <p:nvPr/>
        </p:nvSpPr>
        <p:spPr>
          <a:xfrm>
            <a:off x="6809348" y="1829187"/>
            <a:ext cx="175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Centroid term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EDF3CB-01BC-081D-7A37-F9A8CE39ED2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686479" y="2198519"/>
            <a:ext cx="558220" cy="505499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7AD5F6-79EF-A4E8-C02B-791BB51A8B61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8125045" y="4094991"/>
            <a:ext cx="239309" cy="505499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762919-A9A1-F631-3B08-1D7BC5D27F93}"/>
              </a:ext>
            </a:extLst>
          </p:cNvPr>
          <p:cNvSpPr txBox="1"/>
          <p:nvPr/>
        </p:nvSpPr>
        <p:spPr>
          <a:xfrm>
            <a:off x="3997167" y="1941783"/>
            <a:ext cx="195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Contrastive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0EBB35-9D74-CB53-B31C-22E9CC9DA849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505522" y="2311115"/>
            <a:ext cx="467268" cy="1117885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E3CC9B-A75B-D77F-AD67-4FF741B3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4DD524-492E-600C-CEF3-C57C1965DF0E}"/>
              </a:ext>
            </a:extLst>
          </p:cNvPr>
          <p:cNvSpPr/>
          <p:nvPr/>
        </p:nvSpPr>
        <p:spPr>
          <a:xfrm>
            <a:off x="8649325" y="2311114"/>
            <a:ext cx="3162924" cy="3380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C0F7C-0982-108C-C565-F203EFE6427F}"/>
              </a:ext>
            </a:extLst>
          </p:cNvPr>
          <p:cNvSpPr txBox="1"/>
          <p:nvPr/>
        </p:nvSpPr>
        <p:spPr>
          <a:xfrm>
            <a:off x="7247914" y="4600490"/>
            <a:ext cx="175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Centroid variance term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592E2-214D-2F00-6656-497A0AC1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2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95416C-8E25-1E87-F418-B423FAF89BBD}"/>
              </a:ext>
            </a:extLst>
          </p:cNvPr>
          <p:cNvSpPr txBox="1"/>
          <p:nvPr/>
        </p:nvSpPr>
        <p:spPr>
          <a:xfrm>
            <a:off x="6939815" y="1369960"/>
            <a:ext cx="4761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To address the limitations of static K-means, we use a momentum grouping scheme (from a queue) that continuously updates cluster centroids and </a:t>
            </a:r>
            <a:r>
              <a:rPr lang="en-GB" sz="1600" dirty="0" err="1">
                <a:solidFill>
                  <a:srgbClr val="FF0000"/>
                </a:solidFill>
              </a:rPr>
              <a:t>stds</a:t>
            </a:r>
            <a:r>
              <a:rPr lang="en-GB" sz="1600" dirty="0">
                <a:solidFill>
                  <a:srgbClr val="FF0000"/>
                </a:solidFill>
              </a:rPr>
              <a:t> during training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60D4B1-5A22-52F3-AF76-5927D558C710}"/>
              </a:ext>
            </a:extLst>
          </p:cNvPr>
          <p:cNvCxnSpPr>
            <a:cxnSpLocks/>
          </p:cNvCxnSpPr>
          <p:nvPr/>
        </p:nvCxnSpPr>
        <p:spPr>
          <a:xfrm flipH="1">
            <a:off x="6939815" y="2447178"/>
            <a:ext cx="311885" cy="569560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099A390-ACE6-3B68-BF24-0A1BCFD1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32E435-D06F-B36F-6834-652B767F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57" y="5904231"/>
            <a:ext cx="4815960" cy="74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8511707-B2AE-FC06-ABCA-8475FFE2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364" y="5904230"/>
            <a:ext cx="3925229" cy="7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6005E1-2455-7C2A-AFF4-9BA9598BF5E6}"/>
              </a:ext>
            </a:extLst>
          </p:cNvPr>
          <p:cNvSpPr/>
          <p:nvPr/>
        </p:nvSpPr>
        <p:spPr>
          <a:xfrm>
            <a:off x="8649325" y="2311114"/>
            <a:ext cx="3162924" cy="3380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2EFD2-0B93-C6B4-F68C-4F4C65D5E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A7F2B-5C40-4BEA-091D-9CC2BEFD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0BE83-9A15-3AA8-A499-017C9D0EC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1107-66BB-D906-24B8-28739B4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Advantages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0FF8D-C742-11D1-F91B-4A3E73F3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97EB6BF-CCC3-C285-9EF9-1287154F8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37" y="1690688"/>
            <a:ext cx="11163325" cy="4045324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DD4A72-2DAA-2B5E-E95B-6E66D430E44C}"/>
              </a:ext>
            </a:extLst>
          </p:cNvPr>
          <p:cNvSpPr/>
          <p:nvPr/>
        </p:nvSpPr>
        <p:spPr>
          <a:xfrm>
            <a:off x="3245005" y="1618205"/>
            <a:ext cx="8108795" cy="34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BB097-ED86-1349-A6E7-50A08FC2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4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1107-66BB-D906-24B8-28739B4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Advantages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0FF8D-C742-11D1-F91B-4A3E73F3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97EB6BF-CCC3-C285-9EF9-1287154F8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37" y="1690688"/>
            <a:ext cx="11163325" cy="404532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B3156A-6942-DFA8-A607-12D4FAF5901C}"/>
              </a:ext>
            </a:extLst>
          </p:cNvPr>
          <p:cNvSpPr/>
          <p:nvPr/>
        </p:nvSpPr>
        <p:spPr>
          <a:xfrm>
            <a:off x="7192537" y="1618205"/>
            <a:ext cx="4161263" cy="34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BFFEC-C624-488A-2AE3-AC941A1B9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1107-66BB-D906-24B8-28739B4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Advantages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0FF8D-C742-11D1-F91B-4A3E73F3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97EB6BF-CCC3-C285-9EF9-1287154F8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37" y="1690688"/>
            <a:ext cx="11163325" cy="40453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7B062-0796-66E4-4E89-B23B7A44B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1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E454-DA5E-9B6C-FBE2-395CD7C5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Linear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DECB93A-BF82-0F54-C38D-D928A6BCBC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181984"/>
              </p:ext>
            </p:extLst>
          </p:nvPr>
        </p:nvGraphicFramePr>
        <p:xfrm>
          <a:off x="883460" y="1511507"/>
          <a:ext cx="10425080" cy="40139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06270">
                  <a:extLst>
                    <a:ext uri="{9D8B030D-6E8A-4147-A177-3AD203B41FA5}">
                      <a16:colId xmlns:a16="http://schemas.microsoft.com/office/drawing/2014/main" val="3910962825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459010114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615908110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210199337"/>
                    </a:ext>
                  </a:extLst>
                </a:gridCol>
              </a:tblGrid>
              <a:tr h="326232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ptos" panose="020B0004020202020204" pitchFamily="34" charset="0"/>
                        </a:rPr>
                        <a:t>Method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CIFAR-10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CIFAR-100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ImageNet-100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721793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Aptos" panose="020B0004020202020204" pitchFamily="34" charset="0"/>
                        </a:rPr>
                        <a:t>MoCo-v3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93.10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68.83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80.86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6624622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Aptos" panose="020B0004020202020204" pitchFamily="34" charset="0"/>
                        </a:rPr>
                        <a:t>MoCo-v2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92.94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69.54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78.20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44432048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ptos" panose="020B0004020202020204" pitchFamily="34" charset="0"/>
                        </a:rPr>
                        <a:t>BYOL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92.61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70.18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80.09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2679345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SimCLR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90.74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65.39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77.48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040342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ReSSL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90.63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65.83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76.59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8588864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SimSiam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90.51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65.86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77.04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074237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VICReg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90.07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68.54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79.22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96747899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Barlow Twins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89.57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69.18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78.62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1892241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DINO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89.19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66.38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74.84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6691915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SwAV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89.17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64.67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74.28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64367708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Aptos" panose="020B0004020202020204" pitchFamily="34" charset="0"/>
                        </a:rPr>
                        <a:t>CueCo</a:t>
                      </a:r>
                      <a:r>
                        <a:rPr lang="en-GB" sz="1600" dirty="0">
                          <a:latin typeface="Aptos" panose="020B0004020202020204" pitchFamily="34" charset="0"/>
                        </a:rPr>
                        <a:t> (ours)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91.40</a:t>
                      </a:r>
                    </a:p>
                  </a:txBody>
                  <a:tcPr marL="90653" marR="90653" marT="45326" marB="453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68.56</a:t>
                      </a:r>
                    </a:p>
                  </a:txBody>
                  <a:tcPr marL="90653" marR="90653" marT="45326" marB="453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78.65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9069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A45C0BB-D8BE-0B05-1356-62EA20C0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60" y="5576705"/>
            <a:ext cx="105156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Table 1.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Linear top-1 accuracies (%) obtained through linear evaluation protocol on CIFAR-10, CIFAR-100, and ImageNet-100 datasets using ResNet-18 as the backbone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D56A6-1059-72F7-1FC2-EBB77002D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D7BE9-E1FC-1871-3CB0-33F0EABB7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0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E454-DA5E-9B6C-FBE2-395CD7C5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Linear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DECB93A-BF82-0F54-C38D-D928A6BCBC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073636"/>
              </p:ext>
            </p:extLst>
          </p:nvPr>
        </p:nvGraphicFramePr>
        <p:xfrm>
          <a:off x="883460" y="1511507"/>
          <a:ext cx="10425080" cy="40139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06270">
                  <a:extLst>
                    <a:ext uri="{9D8B030D-6E8A-4147-A177-3AD203B41FA5}">
                      <a16:colId xmlns:a16="http://schemas.microsoft.com/office/drawing/2014/main" val="3910962825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459010114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615908110"/>
                    </a:ext>
                  </a:extLst>
                </a:gridCol>
                <a:gridCol w="2606270">
                  <a:extLst>
                    <a:ext uri="{9D8B030D-6E8A-4147-A177-3AD203B41FA5}">
                      <a16:colId xmlns:a16="http://schemas.microsoft.com/office/drawing/2014/main" val="1210199337"/>
                    </a:ext>
                  </a:extLst>
                </a:gridCol>
              </a:tblGrid>
              <a:tr h="326232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ptos" panose="020B0004020202020204" pitchFamily="34" charset="0"/>
                        </a:rPr>
                        <a:t>Method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CIFAR-10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CIFAR-100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ImageNet-100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1721793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Aptos" panose="020B0004020202020204" pitchFamily="34" charset="0"/>
                        </a:rPr>
                        <a:t>MoCo-v3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93.10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68.83</a:t>
                      </a:r>
                    </a:p>
                  </a:txBody>
                  <a:tcPr marL="90653" marR="90653" marT="45326" marB="453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80.86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6624622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Aptos" panose="020B0004020202020204" pitchFamily="34" charset="0"/>
                        </a:rPr>
                        <a:t>MoCo-v2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92.94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69.54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78.20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44432048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ptos" panose="020B0004020202020204" pitchFamily="34" charset="0"/>
                        </a:rPr>
                        <a:t>BYOL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92.61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>
                          <a:latin typeface="Aptos" panose="020B0004020202020204" pitchFamily="34" charset="0"/>
                        </a:rPr>
                        <a:t>70.18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80.09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2679345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SimCLR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90.74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65.39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77.48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040342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>
                          <a:latin typeface="Aptos" panose="020B0004020202020204" pitchFamily="34" charset="0"/>
                        </a:rPr>
                        <a:t>ReSSL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90.63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65.83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76.59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8588864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SimSiam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90.51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65.86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77.04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074237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VICReg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90.07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68.54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79.22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96747899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Barlow Twins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89.57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Aptos" panose="020B0004020202020204" pitchFamily="34" charset="0"/>
                        </a:rPr>
                        <a:t>69.18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78.62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18922416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DINO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89.19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66.38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74.84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6691915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ptos" panose="020B0004020202020204" pitchFamily="34" charset="0"/>
                        </a:rPr>
                        <a:t>SwAV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89.17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64.67</a:t>
                      </a:r>
                    </a:p>
                  </a:txBody>
                  <a:tcPr marL="90653" marR="90653" marT="45326" marB="453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74.28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64367708"/>
                  </a:ext>
                </a:extLst>
              </a:tr>
              <a:tr h="326232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Aptos" panose="020B0004020202020204" pitchFamily="34" charset="0"/>
                        </a:rPr>
                        <a:t>CueCo</a:t>
                      </a:r>
                      <a:r>
                        <a:rPr lang="en-GB" sz="1600" dirty="0">
                          <a:latin typeface="Aptos" panose="020B0004020202020204" pitchFamily="34" charset="0"/>
                        </a:rPr>
                        <a:t> (ours)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91.40</a:t>
                      </a:r>
                    </a:p>
                  </a:txBody>
                  <a:tcPr marL="90653" marR="90653" marT="45326" marB="453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ptos" panose="020B0004020202020204" pitchFamily="34" charset="0"/>
                        </a:rPr>
                        <a:t>68.56</a:t>
                      </a:r>
                    </a:p>
                  </a:txBody>
                  <a:tcPr marL="90653" marR="90653" marT="45326" marB="4532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ptos" panose="020B0004020202020204" pitchFamily="34" charset="0"/>
                        </a:rPr>
                        <a:t>78.65</a:t>
                      </a:r>
                    </a:p>
                  </a:txBody>
                  <a:tcPr marL="90653" marR="90653" marT="45326" marB="4532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59069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A45C0BB-D8BE-0B05-1356-62EA20C0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60" y="5576705"/>
            <a:ext cx="105156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Table 1.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Linear top-1 accuracies (%) obtained through linear evaluation protocol on CIFAR-10, CIFAR-100, and ImageNet-100 datasets using ResNet-18 as the backbone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B84B4-208B-ED7A-7425-16F2411B9CE0}"/>
              </a:ext>
            </a:extLst>
          </p:cNvPr>
          <p:cNvSpPr txBox="1"/>
          <p:nvPr/>
        </p:nvSpPr>
        <p:spPr>
          <a:xfrm rot="16200000">
            <a:off x="-448100" y="3244297"/>
            <a:ext cx="155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ptos" panose="020B0004020202020204" pitchFamily="34" charset="0"/>
              </a:rPr>
              <a:t>Heavily tuned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3C36F98E-6829-3518-3F16-A565FA543ACD}"/>
              </a:ext>
            </a:extLst>
          </p:cNvPr>
          <p:cNvSpPr>
            <a:spLocks/>
          </p:cNvSpPr>
          <p:nvPr/>
        </p:nvSpPr>
        <p:spPr>
          <a:xfrm>
            <a:off x="514127" y="1902870"/>
            <a:ext cx="369333" cy="32004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D56A6-1059-72F7-1FC2-EBB77002D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EF667B-1F62-4439-20D1-6151FB1C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45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41BE-003E-2D5D-9DA9-15D97AD7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Unsupervised Classification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77E347D-1BD3-1BA4-E854-68F258CFF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165350"/>
              </p:ext>
            </p:extLst>
          </p:nvPr>
        </p:nvGraphicFramePr>
        <p:xfrm>
          <a:off x="838200" y="1849367"/>
          <a:ext cx="10515600" cy="146304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23166754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628381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0423112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2991202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743176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Aptos" panose="020B0004020202020204" pitchFamily="34" charset="0"/>
                        </a:rPr>
                        <a:t>Method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NMI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ACC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360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MoCo-v2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60.96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60.88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28.95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63.51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957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SimCLR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69.03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68.98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53.14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74.50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468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Aptos" panose="020B0004020202020204" pitchFamily="34" charset="0"/>
                        </a:rPr>
                        <a:t>CueCo</a:t>
                      </a:r>
                      <a:r>
                        <a:rPr lang="en-GB" dirty="0">
                          <a:latin typeface="Aptos" panose="020B0004020202020204" pitchFamily="34" charset="0"/>
                        </a:rPr>
                        <a:t> (ours)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69.33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69.01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53.87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75.06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4234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E55F24-177A-E579-4BA7-362D7F2B3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929983"/>
              </p:ext>
            </p:extLst>
          </p:nvPr>
        </p:nvGraphicFramePr>
        <p:xfrm>
          <a:off x="838200" y="4079243"/>
          <a:ext cx="10515600" cy="146304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179775524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1752067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5304149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8607917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318844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b="0" dirty="0">
                          <a:latin typeface="Aptos" panose="020B0004020202020204" pitchFamily="34" charset="0"/>
                        </a:rPr>
                        <a:t>Method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NMI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Aptos" panose="020B0004020202020204" pitchFamily="34" charset="0"/>
                        </a:rPr>
                        <a:t>ACC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160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MoCo-v2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51.77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45.84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9.95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31.72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692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latin typeface="Aptos" panose="020B0004020202020204" pitchFamily="34" charset="0"/>
                        </a:rPr>
                        <a:t>SimCLR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50.75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latin typeface="Aptos" panose="020B0004020202020204" pitchFamily="34" charset="0"/>
                        </a:rPr>
                        <a:t>44.60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11.15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ptos" panose="020B0004020202020204" pitchFamily="34" charset="0"/>
                        </a:rPr>
                        <a:t>32.17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402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Aptos" panose="020B0004020202020204" pitchFamily="34" charset="0"/>
                        </a:rPr>
                        <a:t>CueCo</a:t>
                      </a:r>
                      <a:r>
                        <a:rPr lang="en-GB" dirty="0">
                          <a:latin typeface="Aptos" panose="020B0004020202020204" pitchFamily="34" charset="0"/>
                        </a:rPr>
                        <a:t> (ours)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52.37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46.31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11.35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ptos" panose="020B0004020202020204" pitchFamily="34" charset="0"/>
                        </a:rPr>
                        <a:t>33.82</a:t>
                      </a:r>
                      <a:endParaRPr lang="en-GB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89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77E940-B35C-1894-5AC4-20AD6AD22EB1}"/>
              </a:ext>
            </a:extLst>
          </p:cNvPr>
          <p:cNvSpPr txBox="1"/>
          <p:nvPr/>
        </p:nvSpPr>
        <p:spPr>
          <a:xfrm>
            <a:off x="838200" y="5658848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Table 2b.</a:t>
            </a:r>
            <a:r>
              <a:rPr lang="en-GB" dirty="0">
                <a:latin typeface="Aptos" panose="020B0004020202020204" pitchFamily="34" charset="0"/>
              </a:rPr>
              <a:t> Clustering Performance on CIFAR-100 (%)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9B345-46EF-3E12-E2AC-C19601511F5D}"/>
              </a:ext>
            </a:extLst>
          </p:cNvPr>
          <p:cNvSpPr txBox="1"/>
          <p:nvPr/>
        </p:nvSpPr>
        <p:spPr>
          <a:xfrm>
            <a:off x="838200" y="3410457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Table 2a. </a:t>
            </a:r>
            <a:r>
              <a:rPr lang="en-GB" dirty="0">
                <a:latin typeface="Aptos" panose="020B0004020202020204" pitchFamily="34" charset="0"/>
              </a:rPr>
              <a:t>Clustering Performance on CIFAR-10 (%)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327635-B8B7-72FC-4EBE-16804B2D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FE17A-EE1A-883E-0A08-C1C7A4BF4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1107-66BB-D906-24B8-28739B4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Ablation Study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1EB9F18-55E9-0999-5566-2FD5DE1FF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123790"/>
              </p:ext>
            </p:extLst>
          </p:nvPr>
        </p:nvGraphicFramePr>
        <p:xfrm>
          <a:off x="838198" y="3029725"/>
          <a:ext cx="10515604" cy="1828800"/>
        </p:xfrm>
        <a:graphic>
          <a:graphicData uri="http://schemas.openxmlformats.org/drawingml/2006/table">
            <a:tbl>
              <a:tblPr/>
              <a:tblGrid>
                <a:gridCol w="955964">
                  <a:extLst>
                    <a:ext uri="{9D8B030D-6E8A-4147-A177-3AD203B41FA5}">
                      <a16:colId xmlns:a16="http://schemas.microsoft.com/office/drawing/2014/main" val="1650038114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65455060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83758962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9364588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1029770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6762403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6677443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79211948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02863788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47843743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65104856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Top-1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Top-5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20-NN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100-NN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NMI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ACC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2447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67.9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66.4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50.5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44.4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8.3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31.1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7650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63.9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62.4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54.6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48.6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14.9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34.5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1020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68.4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51.2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45.1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8.6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32.3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86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68.5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91.0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66.8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67.0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52.3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46.3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11.3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33.8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359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67DD35A-9819-C26C-1D26-5D496984B79D}"/>
              </a:ext>
            </a:extLst>
          </p:cNvPr>
          <p:cNvSpPr txBox="1"/>
          <p:nvPr/>
        </p:nvSpPr>
        <p:spPr>
          <a:xfrm>
            <a:off x="838198" y="4989731"/>
            <a:ext cx="10515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Table 3: </a:t>
            </a:r>
            <a:r>
              <a:rPr lang="en-GB" dirty="0">
                <a:latin typeface="Aptos" panose="020B0004020202020204" pitchFamily="34" charset="0"/>
              </a:rPr>
              <a:t>Effect of active terms on performance metrics on CIFAR-100 (%)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090C16-A1AC-20A7-5F3D-BF377914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B1C7B-6335-2FDF-86A6-88E840BD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8E4A-E5EC-2CB7-EA32-116443CC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Unsupervised Learning of Visual Features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53EA3C-E8AD-9A59-A052-AB814693D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880" y="1825625"/>
            <a:ext cx="6496239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FFF5F-B384-B594-3F86-89DE9D05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47971"/>
            <a:ext cx="1592729" cy="315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0878-C85A-58C4-29EC-C4233F9FAFA3}"/>
              </a:ext>
            </a:extLst>
          </p:cNvPr>
          <p:cNvSpPr/>
          <p:nvPr/>
        </p:nvSpPr>
        <p:spPr>
          <a:xfrm>
            <a:off x="5832088" y="2787805"/>
            <a:ext cx="892097" cy="379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BE18-3579-D39A-0B67-7B1C8B3EEE42}"/>
              </a:ext>
            </a:extLst>
          </p:cNvPr>
          <p:cNvSpPr/>
          <p:nvPr/>
        </p:nvSpPr>
        <p:spPr>
          <a:xfrm>
            <a:off x="7664003" y="2798956"/>
            <a:ext cx="2044390" cy="1405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9550B-C1A6-3BFD-734D-5B8C653047A6}"/>
              </a:ext>
            </a:extLst>
          </p:cNvPr>
          <p:cNvSpPr/>
          <p:nvPr/>
        </p:nvSpPr>
        <p:spPr>
          <a:xfrm>
            <a:off x="2847879" y="5269276"/>
            <a:ext cx="4816123" cy="1405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D200A-7003-70E9-2897-10EE47A77C84}"/>
              </a:ext>
            </a:extLst>
          </p:cNvPr>
          <p:cNvSpPr txBox="1"/>
          <p:nvPr/>
        </p:nvSpPr>
        <p:spPr>
          <a:xfrm>
            <a:off x="5412642" y="2778257"/>
            <a:ext cx="17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end-to-end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F82E2-AA86-81EA-A2FE-B638E2135D16}"/>
              </a:ext>
            </a:extLst>
          </p:cNvPr>
          <p:cNvSpPr txBox="1"/>
          <p:nvPr/>
        </p:nvSpPr>
        <p:spPr>
          <a:xfrm>
            <a:off x="4945684" y="560247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Supervised 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4FDDF-544B-1389-E212-4E762254F76E}"/>
              </a:ext>
            </a:extLst>
          </p:cNvPr>
          <p:cNvSpPr txBox="1"/>
          <p:nvPr/>
        </p:nvSpPr>
        <p:spPr>
          <a:xfrm>
            <a:off x="3305814" y="523313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labels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FFBCF-36FD-725B-D40E-63627F0CC38E}"/>
              </a:ext>
            </a:extLst>
          </p:cNvPr>
          <p:cNvSpPr txBox="1"/>
          <p:nvPr/>
        </p:nvSpPr>
        <p:spPr>
          <a:xfrm>
            <a:off x="8317937" y="3497137"/>
            <a:ext cx="41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F9645CE6-823E-4E0F-BFE3-48515DA9B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7" t="39050" r="30493" b="54046"/>
          <a:stretch/>
        </p:blipFill>
        <p:spPr>
          <a:xfrm>
            <a:off x="7650722" y="3531594"/>
            <a:ext cx="667215" cy="3004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D720C3-362E-DC30-13FD-0144F97C4DC8}"/>
              </a:ext>
            </a:extLst>
          </p:cNvPr>
          <p:cNvSpPr txBox="1"/>
          <p:nvPr/>
        </p:nvSpPr>
        <p:spPr>
          <a:xfrm>
            <a:off x="8737382" y="3429000"/>
            <a:ext cx="282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cross-entropy loss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labels 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490A3-41A5-7977-8868-7C7850E9E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1107-66BB-D906-24B8-28739B4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Ablation Study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1EB9F18-55E9-0999-5566-2FD5DE1FFC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8" y="3029725"/>
          <a:ext cx="10515604" cy="1828800"/>
        </p:xfrm>
        <a:graphic>
          <a:graphicData uri="http://schemas.openxmlformats.org/drawingml/2006/table">
            <a:tbl>
              <a:tblPr/>
              <a:tblGrid>
                <a:gridCol w="955964">
                  <a:extLst>
                    <a:ext uri="{9D8B030D-6E8A-4147-A177-3AD203B41FA5}">
                      <a16:colId xmlns:a16="http://schemas.microsoft.com/office/drawing/2014/main" val="1650038114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65455060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83758962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9364588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1029770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6762403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6677443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79211948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02863788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478437438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65104856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λ₁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Aptos" panose="020B0004020202020204" pitchFamily="34" charset="0"/>
                        </a:rPr>
                        <a:t>λ₃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Top-1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Top-5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20-NN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100-NN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NMI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AMI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ARI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ACC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2447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67.9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66.4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50.5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44.4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8.3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31.1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7650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63.9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62.4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54.6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48.6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14.9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34.5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1020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Aptos" panose="020B00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68.4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90.7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66.8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51.2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latin typeface="Aptos" panose="020B0004020202020204" pitchFamily="34" charset="0"/>
                        </a:rPr>
                        <a:t>45.1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8.6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32.3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8661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68.5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91.0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66.8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Aptos" panose="020B0004020202020204" pitchFamily="34" charset="0"/>
                        </a:rPr>
                        <a:t>67.0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52.3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46.3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11.3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ptos" panose="020B0004020202020204" pitchFamily="34" charset="0"/>
                        </a:rPr>
                        <a:t>33.8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359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67DD35A-9819-C26C-1D26-5D496984B79D}"/>
              </a:ext>
            </a:extLst>
          </p:cNvPr>
          <p:cNvSpPr txBox="1"/>
          <p:nvPr/>
        </p:nvSpPr>
        <p:spPr>
          <a:xfrm>
            <a:off x="838198" y="4989731"/>
            <a:ext cx="10515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Table 3: </a:t>
            </a:r>
            <a:r>
              <a:rPr lang="en-GB" dirty="0">
                <a:latin typeface="Aptos" panose="020B0004020202020204" pitchFamily="34" charset="0"/>
              </a:rPr>
              <a:t>Effect of active terms on performance metrics on CIFAR-100 (%)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102E8F-BD9D-50DC-EA0B-0057C4A0542F}"/>
              </a:ext>
            </a:extLst>
          </p:cNvPr>
          <p:cNvSpPr txBox="1"/>
          <p:nvPr/>
        </p:nvSpPr>
        <p:spPr>
          <a:xfrm>
            <a:off x="344774" y="1948184"/>
            <a:ext cx="139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Contrastive term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ECBB1-4111-1622-6110-0A31323CFB65}"/>
              </a:ext>
            </a:extLst>
          </p:cNvPr>
          <p:cNvSpPr txBox="1"/>
          <p:nvPr/>
        </p:nvSpPr>
        <p:spPr>
          <a:xfrm>
            <a:off x="1917117" y="1713875"/>
            <a:ext cx="175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Centroid term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024268-7353-4074-919E-C506E2C9812A}"/>
              </a:ext>
            </a:extLst>
          </p:cNvPr>
          <p:cNvSpPr txBox="1"/>
          <p:nvPr/>
        </p:nvSpPr>
        <p:spPr>
          <a:xfrm>
            <a:off x="3888696" y="1888436"/>
            <a:ext cx="175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Centroid variance term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1FFD71-3F7B-C69C-AA2D-AB30FAF52DCD}"/>
              </a:ext>
            </a:extLst>
          </p:cNvPr>
          <p:cNvCxnSpPr>
            <a:cxnSpLocks/>
          </p:cNvCxnSpPr>
          <p:nvPr/>
        </p:nvCxnSpPr>
        <p:spPr>
          <a:xfrm>
            <a:off x="932105" y="2528912"/>
            <a:ext cx="219424" cy="435210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C30648-C2F6-43AB-B1A2-3A57AF16E06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242877" y="2083207"/>
            <a:ext cx="551371" cy="880915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215E35-FBB1-CEE8-08D3-9EFB319E6D40}"/>
              </a:ext>
            </a:extLst>
          </p:cNvPr>
          <p:cNvCxnSpPr>
            <a:cxnSpLocks/>
          </p:cNvCxnSpPr>
          <p:nvPr/>
        </p:nvCxnSpPr>
        <p:spPr>
          <a:xfrm flipH="1">
            <a:off x="3228666" y="2480288"/>
            <a:ext cx="714251" cy="476441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1090C16-A1AC-20A7-5F3D-BF3779147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1FF97-9473-1A03-CE3F-82E59C0D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6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8A3A-9B68-0333-A89E-FC74F165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5862"/>
            <a:ext cx="10515600" cy="925793"/>
          </a:xfrm>
        </p:spPr>
        <p:txBody>
          <a:bodyPr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1600D2-5C1C-1726-5527-8B5FC8D7C0DD}"/>
              </a:ext>
            </a:extLst>
          </p:cNvPr>
          <p:cNvSpPr txBox="1">
            <a:spLocks/>
          </p:cNvSpPr>
          <p:nvPr/>
        </p:nvSpPr>
        <p:spPr>
          <a:xfrm>
            <a:off x="1524000" y="2755765"/>
            <a:ext cx="9144000" cy="3015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Aptos" panose="020B0004020202020204" pitchFamily="34" charset="0"/>
              </a:rPr>
              <a:t>Nikolaos Giakoumoglou </a:t>
            </a:r>
            <a:r>
              <a:rPr lang="en-US" i="1" dirty="0">
                <a:latin typeface="Aptos" panose="020B0004020202020204" pitchFamily="34" charset="0"/>
                <a:hlinkClick r:id="rId2"/>
              </a:rPr>
              <a:t>nikos@imperial.ac.uk</a:t>
            </a:r>
            <a:endParaRPr lang="en-US" i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ptos" panose="020B0004020202020204" pitchFamily="34" charset="0"/>
              </a:rPr>
              <a:t>Tania Stathaki </a:t>
            </a:r>
            <a:r>
              <a:rPr lang="en-US" i="1" dirty="0">
                <a:latin typeface="Aptos" panose="020B0004020202020204" pitchFamily="34" charset="0"/>
                <a:hlinkClick r:id="rId3"/>
              </a:rPr>
              <a:t>t.stathaki@imperial.ac.uk</a:t>
            </a:r>
            <a:endParaRPr lang="en-US" i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ptos" panose="020B0004020202020204" pitchFamily="34" charset="0"/>
              </a:rPr>
              <a:t>Paper: </a:t>
            </a:r>
            <a:r>
              <a:rPr lang="en-US" i="1" dirty="0">
                <a:latin typeface="Aptos" panose="020B0004020202020204" pitchFamily="34" charset="0"/>
                <a:hlinkClick r:id="rId4"/>
              </a:rPr>
              <a:t>https://giakoumoglou.com/src/cueco.pdf</a:t>
            </a:r>
            <a:endParaRPr lang="en-US" i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ptos" panose="020B0004020202020204" pitchFamily="34" charset="0"/>
              </a:rPr>
              <a:t>Presentation: </a:t>
            </a:r>
            <a:r>
              <a:rPr lang="en-US" dirty="0">
                <a:latin typeface="Aptos" panose="020B0004020202020204" pitchFamily="34" charset="0"/>
                <a:hlinkClick r:id="rId4"/>
              </a:rPr>
              <a:t>https://giakoumoglou.com/src/cueco.pptx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i="1" dirty="0"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1957F-B911-3C79-B9DB-E8F9148BB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685EAF-9C9C-516F-68C7-2EFDFF9C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8E4A-E5EC-2CB7-EA32-116443CC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Unsupervised Learning of Visual Features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53EA3C-E8AD-9A59-A052-AB814693D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7880" y="1825625"/>
            <a:ext cx="6496239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FFF5F-B384-B594-3F86-89DE9D05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6347971"/>
            <a:ext cx="1592729" cy="315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0878-C85A-58C4-29EC-C4233F9FAFA3}"/>
              </a:ext>
            </a:extLst>
          </p:cNvPr>
          <p:cNvSpPr/>
          <p:nvPr/>
        </p:nvSpPr>
        <p:spPr>
          <a:xfrm>
            <a:off x="5832088" y="2787805"/>
            <a:ext cx="892097" cy="379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BE18-3579-D39A-0B67-7B1C8B3EEE42}"/>
              </a:ext>
            </a:extLst>
          </p:cNvPr>
          <p:cNvSpPr/>
          <p:nvPr/>
        </p:nvSpPr>
        <p:spPr>
          <a:xfrm>
            <a:off x="7664003" y="2798956"/>
            <a:ext cx="2044390" cy="1405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9550B-C1A6-3BFD-734D-5B8C653047A6}"/>
              </a:ext>
            </a:extLst>
          </p:cNvPr>
          <p:cNvSpPr/>
          <p:nvPr/>
        </p:nvSpPr>
        <p:spPr>
          <a:xfrm>
            <a:off x="2847879" y="5269276"/>
            <a:ext cx="4816123" cy="1405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D200A-7003-70E9-2897-10EE47A77C84}"/>
              </a:ext>
            </a:extLst>
          </p:cNvPr>
          <p:cNvSpPr txBox="1"/>
          <p:nvPr/>
        </p:nvSpPr>
        <p:spPr>
          <a:xfrm>
            <a:off x="5772833" y="278780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F82E2-AA86-81EA-A2FE-B638E2135D16}"/>
              </a:ext>
            </a:extLst>
          </p:cNvPr>
          <p:cNvSpPr txBox="1"/>
          <p:nvPr/>
        </p:nvSpPr>
        <p:spPr>
          <a:xfrm>
            <a:off x="4945684" y="560247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Unsupervised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D15ED-88F0-A526-8AB1-503F54276BCC}"/>
              </a:ext>
            </a:extLst>
          </p:cNvPr>
          <p:cNvSpPr txBox="1"/>
          <p:nvPr/>
        </p:nvSpPr>
        <p:spPr>
          <a:xfrm>
            <a:off x="3305814" y="523313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labels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DF7CB7-ACF0-A820-1C98-ACB8D4B1A39F}"/>
              </a:ext>
            </a:extLst>
          </p:cNvPr>
          <p:cNvCxnSpPr>
            <a:cxnSpLocks/>
          </p:cNvCxnSpPr>
          <p:nvPr/>
        </p:nvCxnSpPr>
        <p:spPr>
          <a:xfrm flipV="1">
            <a:off x="3305814" y="5269276"/>
            <a:ext cx="910827" cy="33319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D93372-857F-14CD-65BD-26783D20DB6D}"/>
              </a:ext>
            </a:extLst>
          </p:cNvPr>
          <p:cNvSpPr txBox="1"/>
          <p:nvPr/>
        </p:nvSpPr>
        <p:spPr>
          <a:xfrm>
            <a:off x="7826781" y="3401367"/>
            <a:ext cx="282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 a pretext task using pseudo labels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91441D-7A61-CCF6-A715-E03F42C25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8E4A-E5EC-2CB7-EA32-116443CC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Unsupervised Learning of Visual Features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53EA3C-E8AD-9A59-A052-AB814693D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7880" y="1825625"/>
            <a:ext cx="6496239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FFF5F-B384-B594-3F86-89DE9D05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6347971"/>
            <a:ext cx="1592729" cy="315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0878-C85A-58C4-29EC-C4233F9FAFA3}"/>
              </a:ext>
            </a:extLst>
          </p:cNvPr>
          <p:cNvSpPr/>
          <p:nvPr/>
        </p:nvSpPr>
        <p:spPr>
          <a:xfrm>
            <a:off x="5832088" y="2787805"/>
            <a:ext cx="892097" cy="379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9550B-C1A6-3BFD-734D-5B8C653047A6}"/>
              </a:ext>
            </a:extLst>
          </p:cNvPr>
          <p:cNvSpPr/>
          <p:nvPr/>
        </p:nvSpPr>
        <p:spPr>
          <a:xfrm>
            <a:off x="2847879" y="5269276"/>
            <a:ext cx="4816123" cy="1405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D200A-7003-70E9-2897-10EE47A77C84}"/>
              </a:ext>
            </a:extLst>
          </p:cNvPr>
          <p:cNvSpPr txBox="1"/>
          <p:nvPr/>
        </p:nvSpPr>
        <p:spPr>
          <a:xfrm>
            <a:off x="5772833" y="278780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pretrain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D15ED-88F0-A526-8AB1-503F54276BCC}"/>
              </a:ext>
            </a:extLst>
          </p:cNvPr>
          <p:cNvSpPr txBox="1"/>
          <p:nvPr/>
        </p:nvSpPr>
        <p:spPr>
          <a:xfrm>
            <a:off x="3305814" y="523313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labels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57CBE-C123-BC93-E554-FB81C3DA0462}"/>
              </a:ext>
            </a:extLst>
          </p:cNvPr>
          <p:cNvSpPr txBox="1"/>
          <p:nvPr/>
        </p:nvSpPr>
        <p:spPr>
          <a:xfrm>
            <a:off x="5820149" y="498100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freeze</a:t>
            </a:r>
          </a:p>
        </p:txBody>
      </p:sp>
      <p:pic>
        <p:nvPicPr>
          <p:cNvPr id="12" name="Graphic 11" descr="Snowflake">
            <a:extLst>
              <a:ext uri="{FF2B5EF4-FFF2-40B4-BE49-F238E27FC236}">
                <a16:creationId xmlns:a16="http://schemas.microsoft.com/office/drawing/2014/main" id="{F3C70F2C-25C9-64F6-B395-EC6C4C421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7410" y="4107912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3F4109-A371-17F6-3445-3FA0C88B4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965C7E-AE27-1BCC-B122-25775291785D}"/>
              </a:ext>
            </a:extLst>
          </p:cNvPr>
          <p:cNvSpPr txBox="1"/>
          <p:nvPr/>
        </p:nvSpPr>
        <p:spPr>
          <a:xfrm>
            <a:off x="4945684" y="5602471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Unsupervised training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Post training finetuning</a:t>
            </a:r>
          </a:p>
        </p:txBody>
      </p:sp>
    </p:spTree>
    <p:extLst>
      <p:ext uri="{BB962C8B-B14F-4D97-AF65-F5344CB8AC3E}">
        <p14:creationId xmlns:p14="http://schemas.microsoft.com/office/powerpoint/2010/main" val="361606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7E69-81EF-B767-6721-34C8D82C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Related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FBABE-D62D-C272-F25F-1EFB8639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2" y="1809000"/>
            <a:ext cx="4169739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7E192-79D7-08F9-5324-E237DBC9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51" y="1809000"/>
            <a:ext cx="4968000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22F46-7ED5-4B79-E1EE-301C3F42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44895-2BA5-AD6A-D303-4BEA32C1FA54}"/>
              </a:ext>
            </a:extLst>
          </p:cNvPr>
          <p:cNvSpPr txBox="1"/>
          <p:nvPr/>
        </p:nvSpPr>
        <p:spPr>
          <a:xfrm>
            <a:off x="7214954" y="5238699"/>
            <a:ext cx="4063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SwAV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https://arxiv.org/abs/2006.09882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SMoG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https://arxiv.org/abs/2207.06167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1AEF3-F151-F30A-94A9-D0AF04F9D8D6}"/>
              </a:ext>
            </a:extLst>
          </p:cNvPr>
          <p:cNvSpPr txBox="1"/>
          <p:nvPr/>
        </p:nvSpPr>
        <p:spPr>
          <a:xfrm>
            <a:off x="1137870" y="5238699"/>
            <a:ext cx="426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SimCLR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https://arxiv.org/abs/2002.05709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MoCo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https://arxiv.org/abs/1911.05722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0A2D0-8BF7-B3C2-1211-698324B36BE1}"/>
              </a:ext>
            </a:extLst>
          </p:cNvPr>
          <p:cNvSpPr/>
          <p:nvPr/>
        </p:nvSpPr>
        <p:spPr>
          <a:xfrm>
            <a:off x="6601767" y="1137424"/>
            <a:ext cx="5210482" cy="5062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392AE-FF3B-AFD0-CB00-EE3FDF2FCC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8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7E69-81EF-B767-6721-34C8D82C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Related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FBABE-D62D-C272-F25F-1EFB8639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2" y="1809000"/>
            <a:ext cx="4169739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7E192-79D7-08F9-5324-E237DBC9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51" y="1809000"/>
            <a:ext cx="4968000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722F46-7ED5-4B79-E1EE-301C3F42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44895-2BA5-AD6A-D303-4BEA32C1FA54}"/>
              </a:ext>
            </a:extLst>
          </p:cNvPr>
          <p:cNvSpPr txBox="1"/>
          <p:nvPr/>
        </p:nvSpPr>
        <p:spPr>
          <a:xfrm>
            <a:off x="7214954" y="5238699"/>
            <a:ext cx="4063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SwAV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https://arxiv.org/abs/2006.09882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SMoG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https://arxiv.org/abs/2207.06167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1AEF3-F151-F30A-94A9-D0AF04F9D8D6}"/>
              </a:ext>
            </a:extLst>
          </p:cNvPr>
          <p:cNvSpPr txBox="1"/>
          <p:nvPr/>
        </p:nvSpPr>
        <p:spPr>
          <a:xfrm>
            <a:off x="1137870" y="5238699"/>
            <a:ext cx="426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SimCLR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https://arxiv.org/abs/2002.05709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MoCo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https://arxiv.org/abs/1911.05722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A20F7-2A2A-B483-1952-78FF4746C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60" y="199450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7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C7BBAD-AE8B-9E81-B266-ACE7D18ECF07}"/>
              </a:ext>
            </a:extLst>
          </p:cNvPr>
          <p:cNvSpPr/>
          <p:nvPr/>
        </p:nvSpPr>
        <p:spPr>
          <a:xfrm>
            <a:off x="8649325" y="1873770"/>
            <a:ext cx="3162924" cy="3817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0A67B2-8E84-2DC1-4E9C-D958435E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F54F4-69E5-C748-F44D-CC094B9A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62919-A9A1-F631-3B08-1D7BC5D27F93}"/>
              </a:ext>
            </a:extLst>
          </p:cNvPr>
          <p:cNvSpPr txBox="1"/>
          <p:nvPr/>
        </p:nvSpPr>
        <p:spPr>
          <a:xfrm>
            <a:off x="3997167" y="1941783"/>
            <a:ext cx="195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Contrastive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0EBB35-9D74-CB53-B31C-22E9CC9DA849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505522" y="2311115"/>
            <a:ext cx="467268" cy="1117885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E3CC9B-A75B-D77F-AD67-4FF741B3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3B5DD1-8C89-49D6-C1A5-769748B375AB}"/>
              </a:ext>
            </a:extLst>
          </p:cNvPr>
          <p:cNvSpPr/>
          <p:nvPr/>
        </p:nvSpPr>
        <p:spPr>
          <a:xfrm>
            <a:off x="8649325" y="2311114"/>
            <a:ext cx="3162924" cy="3380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41BEB-7BD1-49DB-F5B0-00E5F8972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1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FE26-729A-F2E4-192E-825DBFEE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Aptos" panose="020B0004020202020204" pitchFamily="34" charset="0"/>
              </a:rPr>
              <a:t>CueCo</a:t>
            </a:r>
            <a:r>
              <a:rPr lang="en-US" dirty="0">
                <a:latin typeface="Aptos" panose="020B0004020202020204" pitchFamily="34" charset="0"/>
              </a:rPr>
              <a:t>: </a:t>
            </a:r>
            <a:r>
              <a:rPr lang="en-US" u="sng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l</a:t>
            </a:r>
            <a:r>
              <a:rPr lang="en-US" u="sng" dirty="0">
                <a:latin typeface="Aptos" panose="020B0004020202020204" pitchFamily="34" charset="0"/>
              </a:rPr>
              <a:t>u</a:t>
            </a:r>
            <a:r>
              <a:rPr lang="en-US" dirty="0">
                <a:latin typeface="Aptos" panose="020B0004020202020204" pitchFamily="34" charset="0"/>
              </a:rPr>
              <a:t>st</a:t>
            </a:r>
            <a:r>
              <a:rPr lang="en-US" u="sng" dirty="0">
                <a:latin typeface="Aptos" panose="020B0004020202020204" pitchFamily="34" charset="0"/>
              </a:rPr>
              <a:t>e</a:t>
            </a:r>
            <a:r>
              <a:rPr lang="en-US" dirty="0">
                <a:latin typeface="Aptos" panose="020B0004020202020204" pitchFamily="34" charset="0"/>
              </a:rPr>
              <a:t>r </a:t>
            </a:r>
            <a:r>
              <a:rPr lang="en-US" u="sng" dirty="0">
                <a:latin typeface="Aptos" panose="020B0004020202020204" pitchFamily="34" charset="0"/>
              </a:rPr>
              <a:t>Co</a:t>
            </a:r>
            <a:r>
              <a:rPr lang="en-US" dirty="0">
                <a:latin typeface="Aptos" panose="020B0004020202020204" pitchFamily="34" charset="0"/>
              </a:rPr>
              <a:t>ntrast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03188C-2020-DE32-9432-4440B18E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1115"/>
            <a:ext cx="10515600" cy="33803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65C51-8938-43FE-8F59-F5423A21606B}"/>
              </a:ext>
            </a:extLst>
          </p:cNvPr>
          <p:cNvSpPr txBox="1"/>
          <p:nvPr/>
        </p:nvSpPr>
        <p:spPr>
          <a:xfrm>
            <a:off x="6809348" y="1829187"/>
            <a:ext cx="175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Centroid term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EDF3CB-01BC-081D-7A37-F9A8CE39ED2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686479" y="2198519"/>
            <a:ext cx="558220" cy="505499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762919-A9A1-F631-3B08-1D7BC5D27F93}"/>
              </a:ext>
            </a:extLst>
          </p:cNvPr>
          <p:cNvSpPr txBox="1"/>
          <p:nvPr/>
        </p:nvSpPr>
        <p:spPr>
          <a:xfrm>
            <a:off x="3997167" y="1941783"/>
            <a:ext cx="195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Contrastive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0EBB35-9D74-CB53-B31C-22E9CC9DA849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505522" y="2311115"/>
            <a:ext cx="467268" cy="1117885"/>
          </a:xfrm>
          <a:prstGeom prst="straightConnector1">
            <a:avLst/>
          </a:prstGeom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E3CC9B-A75B-D77F-AD67-4FF741B3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" y="6335271"/>
            <a:ext cx="1592729" cy="315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20A842-20C0-862C-F33D-D907696F4DBB}"/>
              </a:ext>
            </a:extLst>
          </p:cNvPr>
          <p:cNvSpPr/>
          <p:nvPr/>
        </p:nvSpPr>
        <p:spPr>
          <a:xfrm>
            <a:off x="8649325" y="2311114"/>
            <a:ext cx="3162924" cy="3380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FD7F1-3B76-A9CC-D05B-7ADDB9CFA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0" y="177148"/>
            <a:ext cx="3769760" cy="66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4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680</Words>
  <Application>Microsoft Macintosh PowerPoint</Application>
  <PresentationFormat>Widescreen</PresentationFormat>
  <Paragraphs>312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Times New Roman</vt:lpstr>
      <vt:lpstr>Office Theme</vt:lpstr>
      <vt:lpstr>Cluster Contrast  for Unsupervised Visual Representation Learning</vt:lpstr>
      <vt:lpstr>Unsupervised Learning of Visual Features</vt:lpstr>
      <vt:lpstr>Unsupervised Learning of Visual Features</vt:lpstr>
      <vt:lpstr>Unsupervised Learning of Visual Features</vt:lpstr>
      <vt:lpstr>Related Work</vt:lpstr>
      <vt:lpstr>Related Work</vt:lpstr>
      <vt:lpstr>CueCo: Cluster Contrast</vt:lpstr>
      <vt:lpstr>CueCo: Cluster Contrast</vt:lpstr>
      <vt:lpstr>CueCo: Cluster Contrast</vt:lpstr>
      <vt:lpstr>CueCo: Cluster Contrast</vt:lpstr>
      <vt:lpstr>CueCo: Cluster Contrast</vt:lpstr>
      <vt:lpstr>CueCo: Cluster Contrast</vt:lpstr>
      <vt:lpstr>Advantages</vt:lpstr>
      <vt:lpstr>Advantages</vt:lpstr>
      <vt:lpstr>Advantages</vt:lpstr>
      <vt:lpstr>Linear Evaluation</vt:lpstr>
      <vt:lpstr>Linear Evaluation</vt:lpstr>
      <vt:lpstr>Unsupervised Classification</vt:lpstr>
      <vt:lpstr>Ablation Study</vt:lpstr>
      <vt:lpstr>Ablation Study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Contrast  for Unsupervised Visual Representation Learning</dc:title>
  <dc:creator>Nikos Giakoumoglou</dc:creator>
  <cp:lastModifiedBy>Nikos Giakoumoglou</cp:lastModifiedBy>
  <cp:revision>26</cp:revision>
  <dcterms:created xsi:type="dcterms:W3CDTF">2025-07-15T14:49:58Z</dcterms:created>
  <dcterms:modified xsi:type="dcterms:W3CDTF">2025-07-16T14:40:14Z</dcterms:modified>
</cp:coreProperties>
</file>